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9" r:id="rId7"/>
    <p:sldId id="270" r:id="rId8"/>
    <p:sldId id="264" r:id="rId9"/>
  </p:sldIdLst>
  <p:sldSz cx="9144000" cy="5143500" type="screen16x9"/>
  <p:notesSz cx="6858000" cy="9144000"/>
  <p:defaultTextStyle>
    <a:defPPr>
      <a:defRPr lang="en-US"/>
    </a:defPPr>
    <a:lvl1pPr marL="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5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0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8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5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0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114" y="1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1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3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5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32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408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490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572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6540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7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8"/>
            <a:ext cx="3008313" cy="8715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8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800"/>
            </a:lvl1pPr>
            <a:lvl2pPr marL="408175" indent="0">
              <a:buNone/>
              <a:defRPr sz="2500"/>
            </a:lvl2pPr>
            <a:lvl3pPr marL="816350" indent="0">
              <a:buNone/>
              <a:defRPr sz="2100"/>
            </a:lvl3pPr>
            <a:lvl4pPr marL="1224525" indent="0">
              <a:buNone/>
              <a:defRPr sz="1800"/>
            </a:lvl4pPr>
            <a:lvl5pPr marL="1632700" indent="0">
              <a:buNone/>
              <a:defRPr sz="1800"/>
            </a:lvl5pPr>
            <a:lvl6pPr marL="2040875" indent="0">
              <a:buNone/>
              <a:defRPr sz="1800"/>
            </a:lvl6pPr>
            <a:lvl7pPr marL="2449051" indent="0">
              <a:buNone/>
              <a:defRPr sz="1800"/>
            </a:lvl7pPr>
            <a:lvl8pPr marL="2857225" indent="0">
              <a:buNone/>
              <a:defRPr sz="1800"/>
            </a:lvl8pPr>
            <a:lvl9pPr marL="3265401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81635" tIns="40817" rIns="81635" bIns="40817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3"/>
          </a:xfrm>
          <a:prstGeom prst="rect">
            <a:avLst/>
          </a:prstGeom>
        </p:spPr>
        <p:txBody>
          <a:bodyPr vert="horz" lIns="81635" tIns="40817" rIns="81635" bIns="4081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16350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131" indent="-306131" algn="l" defTabSz="81635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84" indent="-255109" algn="l" defTabSz="81635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13" indent="-204088" algn="l" defTabSz="81635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788" indent="-204088" algn="l" defTabSz="81635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6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1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48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5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0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5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0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wards.marketing-interactive.com/marketing-excellence-my/entry-submission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783" y="3562350"/>
            <a:ext cx="91439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SG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SUBMISSION DOCUMENT</a:t>
            </a:r>
          </a:p>
        </p:txBody>
      </p:sp>
    </p:spTree>
    <p:extLst>
      <p:ext uri="{BB962C8B-B14F-4D97-AF65-F5344CB8AC3E}">
        <p14:creationId xmlns:p14="http://schemas.microsoft.com/office/powerpoint/2010/main" val="1479134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20015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SG" sz="1800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Malaysia 2025: </a:t>
            </a:r>
          </a:p>
          <a:p>
            <a:pPr algn="ctr"/>
            <a:r>
              <a:rPr lang="en-SG" sz="1800" b="1" dirty="0">
                <a:latin typeface="Arial" panose="020B0604020202020204" pitchFamily="34" charset="0"/>
                <a:cs typeface="Arial" panose="020B0604020202020204" pitchFamily="34" charset="0"/>
              </a:rPr>
              <a:t>Core Submission Document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E31D658-3C6A-7C54-C401-AB751F271C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660801"/>
              </p:ext>
            </p:extLst>
          </p:nvPr>
        </p:nvGraphicFramePr>
        <p:xfrm>
          <a:off x="381000" y="1952956"/>
          <a:ext cx="8229600" cy="2362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8277">
                  <a:extLst>
                    <a:ext uri="{9D8B030D-6E8A-4147-A177-3AD203B41FA5}">
                      <a16:colId xmlns:a16="http://schemas.microsoft.com/office/drawing/2014/main" val="3379672137"/>
                    </a:ext>
                  </a:extLst>
                </a:gridCol>
                <a:gridCol w="4431323">
                  <a:extLst>
                    <a:ext uri="{9D8B030D-6E8A-4147-A177-3AD203B41FA5}">
                      <a16:colId xmlns:a16="http://schemas.microsoft.com/office/drawing/2014/main" val="608450677"/>
                    </a:ext>
                  </a:extLst>
                </a:gridCol>
              </a:tblGrid>
              <a:tr h="4510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SG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361104"/>
                  </a:ext>
                </a:extLst>
              </a:tr>
              <a:tr h="274379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Client Organisation </a:t>
                      </a:r>
                      <a:endParaRPr lang="en-SG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951353"/>
                  </a:ext>
                </a:extLst>
              </a:tr>
              <a:tr h="274379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Brand (if different from Client Organisation)</a:t>
                      </a:r>
                      <a:endParaRPr lang="en-SG"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0738474"/>
                  </a:ext>
                </a:extLst>
              </a:tr>
              <a:tr h="392682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Campaign/ Initiative / Programme Name</a:t>
                      </a:r>
                      <a:endParaRPr lang="en-SG"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607515"/>
                  </a:ext>
                </a:extLst>
              </a:tr>
              <a:tr h="969723">
                <a:tc>
                  <a:txBody>
                    <a:bodyPr/>
                    <a:lstStyle/>
                    <a:p>
                      <a:r>
                        <a:rPr lang="en-US" sz="105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Agency</a:t>
                      </a:r>
                    </a:p>
                    <a:p>
                      <a:r>
                        <a:rPr lang="en-US" sz="105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(if applicable) (in collaboration/partnership with other agencies, please indicate the lead agency, ex. Agency A (lead agency) + Agency B)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46250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F7EF06E-7A5F-A17B-CE90-258ED06579A3}"/>
              </a:ext>
            </a:extLst>
          </p:cNvPr>
          <p:cNvSpPr txBox="1"/>
          <p:nvPr/>
        </p:nvSpPr>
        <p:spPr>
          <a:xfrm>
            <a:off x="306519" y="4400550"/>
            <a:ext cx="868336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NOTE: Marks may be deducted if  the entry submission exceeds the maximum word count. </a:t>
            </a:r>
          </a:p>
          <a:p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*Please take note that we will omit Inc, Corporation,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Pte.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 Ltd, PT,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 and etc in order to follow our editorial design guidelines in all marketing collaterals including trophy.</a:t>
            </a:r>
          </a:p>
        </p:txBody>
      </p:sp>
    </p:spTree>
    <p:extLst>
      <p:ext uri="{BB962C8B-B14F-4D97-AF65-F5344CB8AC3E}">
        <p14:creationId xmlns:p14="http://schemas.microsoft.com/office/powerpoint/2010/main" val="3861009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123950"/>
            <a:ext cx="85344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SG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Guidelines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Please refer to the </a:t>
            </a:r>
            <a:r>
              <a:rPr lang="en-SG" sz="1000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2025 </a:t>
            </a:r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Entry Guidelines for specific requirements, </a:t>
            </a: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category descriptions and entry criteria details</a:t>
            </a:r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Images &amp; Supporting Documents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If you have images and other supporting documents, please copy and paste them on to this core submission document, and also upload them in hi-res on the online submission page. Should your entry be shortlisted, these images and supporting documents (that are non-confidential) may be used for publication. </a:t>
            </a:r>
            <a:b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your online submission, you must include a high-resolution company logo and campaign / programme image that can be used on all marketing material.</a:t>
            </a: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Video URLs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</a:t>
            </a:r>
            <a:b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Please copy and paste URLs to your video (if any) here:</a:t>
            </a:r>
          </a:p>
          <a:p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Any confidential information or content intended for judging purposes only must be cleared indicated in </a:t>
            </a:r>
            <a:r>
              <a:rPr lang="en-SG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text </a:t>
            </a:r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SG" sz="10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highlighted in red</a:t>
            </a:r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. Any indicated text will not be used for publication and will not be disseminated beyond the judging panel in any way.</a:t>
            </a:r>
            <a:b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Once you are ready to submit, please save this file as a .pdf version before uploading it at: </a:t>
            </a:r>
            <a:r>
              <a:rPr lang="en-SG" sz="10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https://awards.marketing-interactive.com/marketing-excellence-my/entry-submission/</a:t>
            </a:r>
            <a:r>
              <a:rPr lang="en-SG" sz="10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702133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123950"/>
            <a:ext cx="23622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SG" sz="1000" b="1" dirty="0">
                <a:latin typeface="Arial" panose="020B0604020202020204" pitchFamily="34" charset="0"/>
                <a:cs typeface="Arial" panose="020B0604020202020204" pitchFamily="34" charset="0"/>
              </a:rPr>
              <a:t>PROBLEM (10%) (Max. 500 words)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152400" y="1370171"/>
            <a:ext cx="8839200" cy="333517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727151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65E428C-71BA-1205-B391-8158691A6F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CE257C8-D830-5BA1-31AD-EDEABC77F76A}"/>
              </a:ext>
            </a:extLst>
          </p:cNvPr>
          <p:cNvSpPr/>
          <p:nvPr/>
        </p:nvSpPr>
        <p:spPr>
          <a:xfrm>
            <a:off x="152400" y="1370171"/>
            <a:ext cx="8839200" cy="333517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4" name="Rectangle 3"/>
          <p:cNvSpPr/>
          <p:nvPr/>
        </p:nvSpPr>
        <p:spPr>
          <a:xfrm>
            <a:off x="76200" y="1106329"/>
            <a:ext cx="23622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SG" sz="1000" b="1" dirty="0">
                <a:latin typeface="Arial" panose="020B0604020202020204" pitchFamily="34" charset="0"/>
                <a:cs typeface="Arial" panose="020B0604020202020204" pitchFamily="34" charset="0"/>
              </a:rPr>
              <a:t>SOLUTION (35%) (Max. 500 words)</a:t>
            </a:r>
          </a:p>
        </p:txBody>
      </p:sp>
    </p:spTree>
    <p:extLst>
      <p:ext uri="{BB962C8B-B14F-4D97-AF65-F5344CB8AC3E}">
        <p14:creationId xmlns:p14="http://schemas.microsoft.com/office/powerpoint/2010/main" val="2654747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3262E2D-2578-D29D-E735-36BFA8AB6D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78522DB-3A51-195B-9983-F6DA5BFAAAC2}"/>
              </a:ext>
            </a:extLst>
          </p:cNvPr>
          <p:cNvSpPr/>
          <p:nvPr/>
        </p:nvSpPr>
        <p:spPr>
          <a:xfrm>
            <a:off x="152400" y="1370171"/>
            <a:ext cx="8839200" cy="333517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DC6CE5-B742-2126-2304-223632AAE7F0}"/>
              </a:ext>
            </a:extLst>
          </p:cNvPr>
          <p:cNvSpPr/>
          <p:nvPr/>
        </p:nvSpPr>
        <p:spPr>
          <a:xfrm>
            <a:off x="76200" y="1106329"/>
            <a:ext cx="23622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SG" sz="1000" b="1" dirty="0">
                <a:latin typeface="Arial" panose="020B0604020202020204" pitchFamily="34" charset="0"/>
                <a:cs typeface="Arial" panose="020B0604020202020204" pitchFamily="34" charset="0"/>
              </a:rPr>
              <a:t>DELIVERY (30%) (Max. 500 words</a:t>
            </a:r>
            <a:r>
              <a:rPr lang="en-SG" sz="1000" b="1" dirty="0">
                <a:latin typeface="Helvetica Neue CE 55 Roman" pitchFamily="82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51920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60B528-5591-F740-D5FC-B4B02F1331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B25972A-72C7-5308-28AC-F600989F7A7A}"/>
              </a:ext>
            </a:extLst>
          </p:cNvPr>
          <p:cNvSpPr/>
          <p:nvPr/>
        </p:nvSpPr>
        <p:spPr>
          <a:xfrm>
            <a:off x="152400" y="1370171"/>
            <a:ext cx="8839200" cy="333517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CE3EC55-4420-4A62-B8E5-52B49B7C46E7}"/>
              </a:ext>
            </a:extLst>
          </p:cNvPr>
          <p:cNvSpPr/>
          <p:nvPr/>
        </p:nvSpPr>
        <p:spPr>
          <a:xfrm>
            <a:off x="76200" y="1106329"/>
            <a:ext cx="2895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SG" sz="1000" b="1" dirty="0">
                <a:latin typeface="Arial" panose="020B0604020202020204" pitchFamily="34" charset="0"/>
                <a:cs typeface="Arial" panose="020B0604020202020204" pitchFamily="34" charset="0"/>
              </a:rPr>
              <a:t>PERFORMANCE (25%) (Max. 500 words)</a:t>
            </a:r>
          </a:p>
        </p:txBody>
      </p:sp>
    </p:spTree>
    <p:extLst>
      <p:ext uri="{BB962C8B-B14F-4D97-AF65-F5344CB8AC3E}">
        <p14:creationId xmlns:p14="http://schemas.microsoft.com/office/powerpoint/2010/main" val="2644730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534399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828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461</Words>
  <Application>Microsoft Office PowerPoint</Application>
  <PresentationFormat>On-screen Show (16:9)</PresentationFormat>
  <Paragraphs>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Helvetica Neue CE 55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Kah Yee Chong</dc:creator>
  <cp:lastModifiedBy>Sandi Lapida</cp:lastModifiedBy>
  <cp:revision>27</cp:revision>
  <dcterms:created xsi:type="dcterms:W3CDTF">2006-08-16T00:00:00Z</dcterms:created>
  <dcterms:modified xsi:type="dcterms:W3CDTF">2025-04-03T02:42:51Z</dcterms:modified>
</cp:coreProperties>
</file>